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Comfortaa-bold.fntdata"/><Relationship Id="rId21" Type="http://schemas.openxmlformats.org/officeDocument/2006/relationships/slide" Target="slides/slide17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ed71018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ed71018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bf0d88c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bf0d88c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f0d88cd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bf0d88cd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f0d88cd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bf0d88cd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f0d88cd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bf0d88cd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189c37f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189c37f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4173f1a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4173f1a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3e38252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3e38252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173f1a0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173f1a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4173f1a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4173f1a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173f1a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173f1a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e38252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e38252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bf0d88cd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bf0d88cd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bf0d88cd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bf0d88cd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f0d88cd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bf0d88cd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173f1a0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173f1a0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173f1a0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173f1a0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e38252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3e38252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4173f1a0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4173f1a0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4173f1a02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4173f1a02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4173f1a02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4173f1a02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3e38252e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3e38252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4173f1a02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4173f1a0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4173f1a0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4173f1a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4173f1a0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4173f1a0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4173f1a02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4173f1a02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4189c37f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4189c37f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3e38252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3e38252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4173f1a02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4173f1a0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d710186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d710186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3e38252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3e38252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e38252e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3e38252e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4173f1a02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4173f1a0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f0d88c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bf0d88c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bf0d88c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bf0d88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f0d88cd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bf0d88cd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bf9def6b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bf9def6b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f0d88c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f0d88c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" name="Google Shape;21;p4"/>
          <p:cNvCxnSpPr/>
          <p:nvPr/>
        </p:nvCxnSpPr>
        <p:spPr>
          <a:xfrm>
            <a:off x="311700" y="1017725"/>
            <a:ext cx="8512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311700" y="1017725"/>
            <a:ext cx="8512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" name="Google Shape;31;p6"/>
          <p:cNvCxnSpPr/>
          <p:nvPr/>
        </p:nvCxnSpPr>
        <p:spPr>
          <a:xfrm>
            <a:off x="311700" y="1017725"/>
            <a:ext cx="8512500" cy="1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D47A3E">
            <a:alpha val="2577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None/>
              <a:defRPr b="1" sz="2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  <a:defRPr sz="2400"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omfortaa"/>
              <a:buChar char="○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omfortaa"/>
              <a:buChar char="■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3875" y="4232475"/>
            <a:ext cx="911023" cy="9110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pieltimes.com/original/the-ps4s-preponderance-in-india-a-critical-research/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jp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3pfAyerNzPA" TargetMode="External"/><Relationship Id="rId4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hyperlink" Target="http://drive.google.com/file/d/1nYjj6H-fhV-sQqF7qRlqjGr-zrfzkPsV/view" TargetMode="External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4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53.png"/><Relationship Id="rId8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07" y="3813402"/>
            <a:ext cx="2877382" cy="7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How Python helped me break into game development</a:t>
            </a:r>
            <a:endParaRPr sz="40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Susan Shu Chang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25" y="269075"/>
            <a:ext cx="2017050" cy="11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Platforms: computer OS and consoles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Windows, Linux, Mac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Nintendo Switch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XBox 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Playstation 4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14138" l="0" r="0" t="13134"/>
          <a:stretch/>
        </p:blipFill>
        <p:spPr>
          <a:xfrm>
            <a:off x="5766573" y="3242492"/>
            <a:ext cx="2406250" cy="1312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250" y="1152475"/>
            <a:ext cx="3245050" cy="18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575" y="3242500"/>
            <a:ext cx="2086525" cy="13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2150" y="2899600"/>
            <a:ext cx="2252375" cy="17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gaming in India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“The PlayStation 4 was launched at a smashing ₹39,990 in India.”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“The size of the console gaming market in India is estimated [...]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₹700 Crore (7 billion) to ₹750 Crore (7.5 billion) at the basic consumer 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₹450 Crore (4.5 billion) for hardware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₹250-300 Crore (2.5-3 billion) for software.”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/>
              <a:t>Source:</a:t>
            </a:r>
            <a:r>
              <a:rPr lang="en" sz="1800"/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https://www.spieltimes.com/original/the-ps4s-preponderance-in-india-a-critical-research/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800" y="2731500"/>
            <a:ext cx="2086525" cy="13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helped me enter “indie” development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Already use in my full-time job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Great documentation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Object oriented programming</a:t>
            </a:r>
            <a:endParaRPr/>
          </a:p>
        </p:txBody>
      </p:sp>
      <p:pic>
        <p:nvPicPr>
          <p:cNvPr descr="The Python Logo | Python Software Foundation"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025" y="3118000"/>
            <a:ext cx="4045849" cy="136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overview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Overview of gaming industry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Narrative games (visual novels)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AutoNum type="arabicPeriod"/>
            </a:pPr>
            <a:r>
              <a:rPr lang="en" sz="3000"/>
              <a:t>Ren’Py, open source Python-based game engine</a:t>
            </a:r>
            <a:endParaRPr sz="3000"/>
          </a:p>
        </p:txBody>
      </p:sp>
      <p:sp>
        <p:nvSpPr>
          <p:cNvPr id="156" name="Google Shape;156;p25"/>
          <p:cNvSpPr/>
          <p:nvPr/>
        </p:nvSpPr>
        <p:spPr>
          <a:xfrm>
            <a:off x="100575" y="1737425"/>
            <a:ext cx="8950800" cy="6897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2050"/>
            <a:ext cx="3141574" cy="1765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“Narrative-driven” can be done many ways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350" y="1211875"/>
            <a:ext cx="5300949" cy="29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120" y="1211875"/>
            <a:ext cx="5274180" cy="298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13" y="1972050"/>
            <a:ext cx="3141599" cy="14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“Narrative-driven” can be done many ways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1300"/>
            <a:ext cx="6165824" cy="34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 sz="2400"/>
              <a:t>V</a:t>
            </a:r>
            <a:r>
              <a:rPr lang="en" sz="2400"/>
              <a:t>isual novel” style narrative delivery is popular</a:t>
            </a:r>
            <a:endParaRPr sz="2400"/>
          </a:p>
        </p:txBody>
      </p:sp>
      <p:sp>
        <p:nvSpPr>
          <p:cNvPr id="177" name="Google Shape;177;p28"/>
          <p:cNvSpPr txBox="1"/>
          <p:nvPr/>
        </p:nvSpPr>
        <p:spPr>
          <a:xfrm>
            <a:off x="6495000" y="1301300"/>
            <a:ext cx="2337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omfortaa"/>
                <a:ea typeface="Comfortaa"/>
                <a:cs typeface="Comfortaa"/>
                <a:sym typeface="Comfortaa"/>
              </a:rPr>
              <a:t>Persona 5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6495000" y="3685900"/>
            <a:ext cx="2337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Credit: Atlus USA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1300"/>
            <a:ext cx="6293952" cy="346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/>
        </p:nvSpPr>
        <p:spPr>
          <a:xfrm>
            <a:off x="6605650" y="1301300"/>
            <a:ext cx="2226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omfortaa"/>
                <a:ea typeface="Comfortaa"/>
                <a:cs typeface="Comfortaa"/>
                <a:sym typeface="Comfortaa"/>
              </a:rPr>
              <a:t>Danganronpa V3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6605650" y="3685900"/>
            <a:ext cx="2226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Credit: </a:t>
            </a:r>
            <a:endParaRPr i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Spike Chunsoft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“Visual novel” style narrative delivery is popular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build custom engine as solo dev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engines are everywhere!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975" y="1152476"/>
            <a:ext cx="3559721" cy="381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build custom engine as solo dev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engines are costly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975" y="1152491"/>
            <a:ext cx="3559721" cy="381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Quill Studios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Writer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Marketing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305775" y="1152475"/>
            <a:ext cx="352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Other work</a:t>
            </a:r>
            <a:endParaRPr b="1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Co-o</a:t>
            </a:r>
            <a:r>
              <a:rPr lang="en"/>
              <a:t>rganize AISC (ML livestreams)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Data Scientist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275" y="1728600"/>
            <a:ext cx="2391774" cy="31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build custom engine as solo dev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engines are everywhere!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199" y="1768300"/>
            <a:ext cx="2369250" cy="31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build custom engine as solo dev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Custom engines are costly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46649"/>
          <a:stretch/>
        </p:blipFill>
        <p:spPr>
          <a:xfrm>
            <a:off x="955150" y="1972950"/>
            <a:ext cx="3060525" cy="2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4">
            <a:alphaModFix/>
          </a:blip>
          <a:srcRect b="23259" l="0" r="0" t="0"/>
          <a:stretch/>
        </p:blipFill>
        <p:spPr>
          <a:xfrm rot="-5400000">
            <a:off x="5357089" y="1582387"/>
            <a:ext cx="2140449" cy="29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overview</a:t>
            </a:r>
            <a:endParaRPr/>
          </a:p>
        </p:txBody>
      </p:sp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Overview of gaming industry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Narrative games (visual novels)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AutoNum type="arabicPeriod"/>
            </a:pPr>
            <a:r>
              <a:rPr lang="en" sz="3000"/>
              <a:t>Ren’Py, open source Python-based game engine</a:t>
            </a:r>
            <a:endParaRPr sz="3000"/>
          </a:p>
        </p:txBody>
      </p:sp>
      <p:sp>
        <p:nvSpPr>
          <p:cNvPr id="222" name="Google Shape;222;p34"/>
          <p:cNvSpPr/>
          <p:nvPr/>
        </p:nvSpPr>
        <p:spPr>
          <a:xfrm>
            <a:off x="100575" y="2499425"/>
            <a:ext cx="8950800" cy="11715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open source &amp; high production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152475"/>
            <a:ext cx="63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made in Ren’Py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From NaNoRenO to high budget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075" y="1619250"/>
            <a:ext cx="12382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84950"/>
            <a:ext cx="6175149" cy="25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open source &amp; high production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634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 made in Ren’Py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From NaNoRenO to high budget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PyTom’s philosophy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“The best way to make visual novels, and give it away for free”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075" y="1619250"/>
            <a:ext cx="12382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powerful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Doki Doki Literature Club</a:t>
            </a:r>
            <a:endParaRPr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225" y="1687075"/>
            <a:ext cx="5857575" cy="32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/>
        </p:nvSpPr>
        <p:spPr>
          <a:xfrm>
            <a:off x="311700" y="4369400"/>
            <a:ext cx="13314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Credit: Team Salvato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powerful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Long Live the Queen</a:t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1475"/>
            <a:ext cx="5521449" cy="32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600" y="1121525"/>
            <a:ext cx="2448675" cy="33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powerful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Long Live the Queen</a:t>
            </a:r>
            <a:endParaRPr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87" y="1727450"/>
            <a:ext cx="5495676" cy="32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/>
        </p:nvSpPr>
        <p:spPr>
          <a:xfrm>
            <a:off x="5820275" y="4568875"/>
            <a:ext cx="2283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Credit: Hanako Games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powerful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5376175" y="1231500"/>
            <a:ext cx="3456000" cy="30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Highway Blossoms</a:t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Ren’Py 3D</a:t>
            </a:r>
            <a:endParaRPr/>
          </a:p>
        </p:txBody>
      </p:sp>
      <p:pic>
        <p:nvPicPr>
          <p:cNvPr id="268" name="Google Shape;268;p40" title="Highway Blossoms Development 3D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31500"/>
            <a:ext cx="4957400" cy="37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 txBox="1"/>
          <p:nvPr/>
        </p:nvSpPr>
        <p:spPr>
          <a:xfrm>
            <a:off x="5269100" y="4567650"/>
            <a:ext cx="2283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Comfortaa"/>
                <a:ea typeface="Comfortaa"/>
                <a:cs typeface="Comfortaa"/>
                <a:sym typeface="Comfortaa"/>
              </a:rPr>
              <a:t>Credit: Studio Élan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flexible</a:t>
            </a:r>
            <a:endParaRPr/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088" y="2287225"/>
            <a:ext cx="1585975" cy="15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 title="npckc_garden_gam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70700"/>
            <a:ext cx="4781525" cy="35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/>
        </p:nvSpPr>
        <p:spPr>
          <a:xfrm>
            <a:off x="5337525" y="1270700"/>
            <a:ext cx="2999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Video: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npckc - a hero and a garden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311700" y="3846100"/>
            <a:ext cx="7478100" cy="121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started this project 2+ years ago...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57798" t="0"/>
          <a:stretch/>
        </p:blipFill>
        <p:spPr>
          <a:xfrm>
            <a:off x="311700" y="1207950"/>
            <a:ext cx="2423924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688" y="1207949"/>
            <a:ext cx="2600650" cy="33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75215" r="8522" t="0"/>
          <a:stretch/>
        </p:blipFill>
        <p:spPr>
          <a:xfrm>
            <a:off x="2735625" y="1207950"/>
            <a:ext cx="9340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3263" y="2102775"/>
            <a:ext cx="1585975" cy="15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6806400" y="1207950"/>
            <a:ext cx="2025900" cy="883500"/>
          </a:xfrm>
          <a:prstGeom prst="wedgeRoundRectCallout">
            <a:avLst>
              <a:gd fmla="val 9045" name="adj1"/>
              <a:gd fmla="val 83223" name="adj2"/>
              <a:gd fmla="val 0" name="adj3"/>
            </a:avLst>
          </a:prstGeom>
          <a:solidFill>
            <a:srgbClr val="D47A3E">
              <a:alpha val="25770"/>
            </a:srgbClr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 have the story, 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now what?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3200"/>
            <a:ext cx="6800125" cy="38243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flexible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flexible</a:t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300"/>
            <a:ext cx="483934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020" y="1177295"/>
            <a:ext cx="3372276" cy="11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>
            <a:off x="5460025" y="2507100"/>
            <a:ext cx="33723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Implement timer of how long player took to make decisions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Generates dialogue by randomly selecting and combining phrases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flexible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2940"/>
          <a:stretch/>
        </p:blipFill>
        <p:spPr>
          <a:xfrm>
            <a:off x="311700" y="1170925"/>
            <a:ext cx="6800124" cy="38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Ren’Py is flexible</a:t>
            </a:r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6695175" y="1301900"/>
            <a:ext cx="21372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You could easily remake Netflix’s Bandersnatch in Ren’Py.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(Its creator used </a:t>
            </a: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Twine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, a popular tool in the VN community, to code the script)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1900"/>
            <a:ext cx="6247426" cy="28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imagination’s the limit with Ren’Py</a:t>
            </a:r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125" y="1845025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6"/>
          <p:cNvSpPr txBox="1"/>
          <p:nvPr/>
        </p:nvSpPr>
        <p:spPr>
          <a:xfrm>
            <a:off x="5624800" y="1017725"/>
            <a:ext cx="2873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Low budget dev + Ren’Py</a:t>
            </a:r>
            <a:endParaRPr b="1" sz="2400"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0" y="1017725"/>
            <a:ext cx="41379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chemeClr val="accent4"/>
                </a:highlight>
                <a:latin typeface="Comfortaa"/>
                <a:ea typeface="Comfortaa"/>
                <a:cs typeface="Comfortaa"/>
                <a:sym typeface="Comfortaa"/>
              </a:rPr>
              <a:t>“I can’t make a high production quality visual novel!”</a:t>
            </a:r>
            <a:endParaRPr b="1" sz="2400">
              <a:highlight>
                <a:schemeClr val="accent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New programmer friendly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Flexible for seasoned devs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Thank you RenPyTom, your vision did come true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150" y="2785700"/>
            <a:ext cx="44577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only have to learn Ren’Py once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 rot="3087">
            <a:off x="1451101" y="3292775"/>
            <a:ext cx="1002300" cy="677400"/>
          </a:xfrm>
          <a:prstGeom prst="rightArrow">
            <a:avLst>
              <a:gd fmla="val 50000" name="adj1"/>
              <a:gd fmla="val 74254" name="adj2"/>
            </a:avLst>
          </a:prstGeom>
          <a:solidFill>
            <a:srgbClr val="FFD96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47"/>
          <p:cNvCxnSpPr/>
          <p:nvPr/>
        </p:nvCxnSpPr>
        <p:spPr>
          <a:xfrm>
            <a:off x="4690925" y="3333225"/>
            <a:ext cx="5892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3004" l="0" r="1429" t="7034"/>
          <a:stretch/>
        </p:blipFill>
        <p:spPr>
          <a:xfrm>
            <a:off x="323788" y="258187"/>
            <a:ext cx="7638079" cy="462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75" y="3371975"/>
            <a:ext cx="3857799" cy="21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Now go make your story-driven game!</a:t>
            </a:r>
            <a:endParaRPr sz="3000"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900" y="3091850"/>
            <a:ext cx="1758175" cy="1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</a:t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50" y="1249950"/>
            <a:ext cx="910525" cy="9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>
            <p:ph idx="2" type="body"/>
          </p:nvPr>
        </p:nvSpPr>
        <p:spPr>
          <a:xfrm>
            <a:off x="1325875" y="1390963"/>
            <a:ext cx="26508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@quill_studios</a:t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474" y="3132949"/>
            <a:ext cx="4178249" cy="23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525" y="504300"/>
            <a:ext cx="454150" cy="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60513" y="1017725"/>
            <a:ext cx="357178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350" y="3771000"/>
            <a:ext cx="910525" cy="91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 - Free social media icons" id="345" name="Google Shape;345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350" y="2447925"/>
            <a:ext cx="910525" cy="9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>
            <p:ph idx="2" type="body"/>
          </p:nvPr>
        </p:nvSpPr>
        <p:spPr>
          <a:xfrm>
            <a:off x="1402075" y="2610175"/>
            <a:ext cx="30993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Susan Shu Chang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Summer with the Shiba Inu, made in Ren’Py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785198" cy="381667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096900" y="1152475"/>
            <a:ext cx="17355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Location: Canine-da 🍁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overview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Overview of gaming industry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Narrative games (visual novels)</a:t>
            </a:r>
            <a:endParaRPr sz="3000"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SzPts val="3000"/>
              <a:buAutoNum type="arabicPeriod"/>
            </a:pPr>
            <a:r>
              <a:rPr lang="en" sz="3000"/>
              <a:t>Ren’Py, open source Python-based game engine</a:t>
            </a:r>
            <a:endParaRPr sz="3000"/>
          </a:p>
        </p:txBody>
      </p:sp>
      <p:sp>
        <p:nvSpPr>
          <p:cNvPr id="94" name="Google Shape;94;p17"/>
          <p:cNvSpPr/>
          <p:nvPr/>
        </p:nvSpPr>
        <p:spPr>
          <a:xfrm>
            <a:off x="100575" y="1127825"/>
            <a:ext cx="8950800" cy="689700"/>
          </a:xfrm>
          <a:prstGeom prst="roundRect">
            <a:avLst>
              <a:gd fmla="val 16667" name="adj"/>
            </a:avLst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AAA studios typically are large, have funding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74" y="1187798"/>
            <a:ext cx="2822250" cy="13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1061" y="1600950"/>
            <a:ext cx="1699113" cy="14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525" y="2075949"/>
            <a:ext cx="2290475" cy="28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1425" y="2676975"/>
            <a:ext cx="2553850" cy="21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Indie studios are smaller, yet grew popular </a:t>
            </a:r>
            <a:endParaRPr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311700" y="1215900"/>
            <a:ext cx="3999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(Short for </a:t>
            </a:r>
            <a:r>
              <a:rPr lang="en"/>
              <a:t>independent)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75" y="1892075"/>
            <a:ext cx="3072525" cy="14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200" y="1845000"/>
            <a:ext cx="3173246" cy="14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431" y="3446627"/>
            <a:ext cx="3299625" cy="154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“indies” have large budget; ambiguous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574975"/>
            <a:ext cx="571500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in game development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Narrative design, writing…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Game programmer, Engine/Physics developer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Producer, project coordinator…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/>
              <a:t>3D artist, animator, concept artist...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300" y="3500925"/>
            <a:ext cx="5104276" cy="12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ll Game Studio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